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theme/theme2.xml" ContentType="application/vnd.openxmlformats-officedocument.theme+xml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1pPr>
    <a:lvl2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2pPr>
    <a:lvl3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3pPr>
    <a:lvl4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4pPr>
    <a:lvl5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5pPr>
    <a:lvl6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6pPr>
    <a:lvl7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7pPr>
    <a:lvl8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8pPr>
    <a:lvl9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6E5DA">
              <a:alpha val="6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1">
            <a:satOff val="15300"/>
            <a:lumOff val="-29822"/>
            <a:alpha val="80000"/>
          </a:schemeClr>
        </a:fontRef>
        <a:schemeClr val="accent1">
          <a:satOff val="15300"/>
          <a:lumOff val="-29822"/>
          <a:alpha val="80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0CFCA">
              <a:alpha val="75000"/>
            </a:srgbClr>
          </a:solidFill>
        </a:fill>
      </a:tcStyle>
    </a:band2H>
    <a:firstCol>
      <a:tcTxStyle b="off" i="off">
        <a:fontRef idx="minor">
          <a:schemeClr val="accent1">
            <a:satOff val="15300"/>
            <a:lumOff val="-29822"/>
            <a:alpha val="80000"/>
          </a:schemeClr>
        </a:fontRef>
        <a:schemeClr val="accent1">
          <a:satOff val="15300"/>
          <a:lumOff val="-29822"/>
          <a:alpha val="80000"/>
        </a:schemeClr>
      </a:tcTxStyle>
      <a:tcStyle>
        <a:tcBdr>
          <a:left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DD9AC">
              <a:alpha val="70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chemeClr val="accent1">
                  <a:satOff val="15300"/>
                  <a:lumOff val="-29822"/>
                  <a:alpha val="80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solidFill>
                <a:srgbClr val="DFDBD1"/>
              </a:solidFill>
              <a:prstDash val="solid"/>
              <a:miter lim="400000"/>
            </a:ln>
          </a:left>
          <a:right>
            <a:ln w="12700" cap="flat">
              <a:solidFill>
                <a:srgbClr val="DFDBD1"/>
              </a:solidFill>
              <a:prstDash val="solid"/>
              <a:miter lim="400000"/>
            </a:ln>
          </a:right>
          <a:top>
            <a:ln w="254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15300"/>
                  <a:lumOff val="-29822"/>
                  <a:alpha val="80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solidFill>
                <a:srgbClr val="DFDBD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solidFill>
                <a:srgbClr val="DFDBD1"/>
              </a:solidFill>
              <a:prstDash val="solid"/>
              <a:miter lim="400000"/>
            </a:ln>
          </a:left>
          <a:right>
            <a:ln w="12700" cap="flat">
              <a:solidFill>
                <a:srgbClr val="DFDBD1"/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satOff val="15300"/>
                  <a:lumOff val="-29822"/>
                  <a:alpha val="80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solidFill>
                <a:srgbClr val="DFDBD1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B07342"/>
              </a:solidFill>
              <a:prstDash val="solid"/>
              <a:miter lim="400000"/>
            </a:ln>
          </a:left>
          <a:right>
            <a:ln w="12700" cap="flat">
              <a:solidFill>
                <a:srgbClr val="B07342"/>
              </a:solidFill>
              <a:prstDash val="solid"/>
              <a:miter lim="400000"/>
            </a:ln>
          </a:right>
          <a:top>
            <a:ln w="12700" cap="flat">
              <a:solidFill>
                <a:srgbClr val="B07342"/>
              </a:solidFill>
              <a:prstDash val="solid"/>
              <a:miter lim="400000"/>
            </a:ln>
          </a:top>
          <a:bottom>
            <a:ln w="12700" cap="flat">
              <a:solidFill>
                <a:srgbClr val="B07342"/>
              </a:solidFill>
              <a:prstDash val="solid"/>
              <a:miter lim="400000"/>
            </a:ln>
          </a:bottom>
          <a:insideH>
            <a:ln w="12700" cap="flat">
              <a:solidFill>
                <a:srgbClr val="B07342"/>
              </a:solidFill>
              <a:prstDash val="solid"/>
              <a:miter lim="400000"/>
            </a:ln>
          </a:insideH>
          <a:insideV>
            <a:ln w="12700" cap="flat">
              <a:solidFill>
                <a:srgbClr val="B0734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DBBD">
              <a:alpha val="55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B0734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0734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C9C5BC"/>
              </a:solidFill>
              <a:prstDash val="solid"/>
              <a:miter lim="400000"/>
            </a:ln>
          </a:left>
          <a:right>
            <a:ln w="12700" cap="flat">
              <a:solidFill>
                <a:srgbClr val="C9C5BC"/>
              </a:solidFill>
              <a:prstDash val="solid"/>
              <a:miter lim="400000"/>
            </a:ln>
          </a:right>
          <a:top>
            <a:ln w="12700" cap="flat">
              <a:solidFill>
                <a:srgbClr val="C9C5BC"/>
              </a:solidFill>
              <a:prstDash val="solid"/>
              <a:miter lim="400000"/>
            </a:ln>
          </a:top>
          <a:bottom>
            <a:ln w="12700" cap="flat">
              <a:solidFill>
                <a:srgbClr val="C9C5BC"/>
              </a:solidFill>
              <a:prstDash val="solid"/>
              <a:miter lim="400000"/>
            </a:ln>
          </a:bottom>
          <a:insideH>
            <a:ln w="12700" cap="flat">
              <a:solidFill>
                <a:srgbClr val="C9C5BC"/>
              </a:solidFill>
              <a:prstDash val="solid"/>
              <a:miter lim="400000"/>
            </a:ln>
          </a:insideH>
          <a:insideV>
            <a:ln w="12700" cap="flat">
              <a:solidFill>
                <a:srgbClr val="C9C5BC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2DED3">
              <a:alpha val="80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51473B"/>
              </a:solidFill>
              <a:prstDash val="solid"/>
              <a:miter lim="400000"/>
            </a:ln>
          </a:left>
          <a:right>
            <a:ln w="25400" cap="flat">
              <a:solidFill>
                <a:srgbClr val="51504B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EDEADB"/>
              </a:solidFill>
              <a:prstDash val="solid"/>
              <a:miter lim="400000"/>
            </a:ln>
          </a:left>
          <a:right>
            <a:ln w="12700" cap="flat">
              <a:solidFill>
                <a:srgbClr val="EDEADB"/>
              </a:solidFill>
              <a:prstDash val="solid"/>
              <a:miter lim="400000"/>
            </a:ln>
          </a:right>
          <a:top>
            <a:ln w="25400" cap="flat">
              <a:solidFill>
                <a:srgbClr val="51473B"/>
              </a:solidFill>
              <a:prstDash val="solid"/>
              <a:miter lim="400000"/>
            </a:ln>
          </a:top>
          <a:bottom>
            <a:ln w="12700" cap="flat">
              <a:solidFill>
                <a:srgbClr val="51473B"/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solidFill>
                <a:srgbClr val="EDEAD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EDEADB"/>
              </a:solidFill>
              <a:prstDash val="solid"/>
              <a:miter lim="400000"/>
            </a:ln>
          </a:left>
          <a:right>
            <a:ln w="12700" cap="flat">
              <a:solidFill>
                <a:srgbClr val="EDEADB"/>
              </a:solidFill>
              <a:prstDash val="solid"/>
              <a:miter lim="400000"/>
            </a:ln>
          </a:right>
          <a:top>
            <a:ln w="12700" cap="flat">
              <a:solidFill>
                <a:srgbClr val="51473B"/>
              </a:solidFill>
              <a:prstDash val="solid"/>
              <a:miter lim="400000"/>
            </a:ln>
          </a:top>
          <a:bottom>
            <a:ln w="25400" cap="flat">
              <a:solidFill>
                <a:srgbClr val="51473B"/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solidFill>
                <a:srgbClr val="EDEAD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E3BA">
              <a:alpha val="63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2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2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1.tif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9" name="Shape 11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49400" y="4292600"/>
            <a:ext cx="21285200" cy="3200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49400" y="7467600"/>
            <a:ext cx="212852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4400"/>
            </a:lvl1pPr>
            <a:lvl2pPr marL="0" indent="0" algn="ctr">
              <a:spcBef>
                <a:spcPts val="0"/>
              </a:spcBef>
              <a:buSzTx/>
              <a:buNone/>
              <a:defRPr i="1" sz="4400"/>
            </a:lvl2pPr>
            <a:lvl3pPr marL="0" indent="0" algn="ctr">
              <a:spcBef>
                <a:spcPts val="0"/>
              </a:spcBef>
              <a:buSzTx/>
              <a:buNone/>
              <a:defRPr i="1" sz="4400"/>
            </a:lvl3pPr>
            <a:lvl4pPr marL="0" indent="0" algn="ctr">
              <a:spcBef>
                <a:spcPts val="0"/>
              </a:spcBef>
              <a:buSzTx/>
              <a:buNone/>
              <a:defRPr i="1" sz="4400"/>
            </a:lvl4pPr>
            <a:lvl5pPr marL="0" indent="0" algn="ctr">
              <a:spcBef>
                <a:spcPts val="0"/>
              </a:spcBef>
              <a:buSzTx/>
              <a:buNone/>
              <a:defRPr i="1"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7D0B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-Johnny Appleseed"/>
          <p:cNvSpPr txBox="1"/>
          <p:nvPr>
            <p:ph type="body" sz="quarter" idx="21"/>
          </p:nvPr>
        </p:nvSpPr>
        <p:spPr>
          <a:xfrm>
            <a:off x="2387600" y="8991600"/>
            <a:ext cx="196342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i="1" sz="3800"/>
            </a:lvl1pPr>
          </a:lstStyle>
          <a:p>
            <a:pPr/>
            <a:r>
              <a:t>-Johnny Appleseed</a:t>
            </a:r>
          </a:p>
        </p:txBody>
      </p:sp>
      <p:sp>
        <p:nvSpPr>
          <p:cNvPr id="96" name="“Type a quote here.”"/>
          <p:cNvSpPr txBox="1"/>
          <p:nvPr>
            <p:ph type="body" sz="quarter" idx="22"/>
          </p:nvPr>
        </p:nvSpPr>
        <p:spPr>
          <a:xfrm>
            <a:off x="2387600" y="6108700"/>
            <a:ext cx="19621500" cy="736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55000"/>
              </a:lnSpc>
              <a:spcBef>
                <a:spcPts val="3400"/>
              </a:spcBef>
              <a:buSzTx/>
              <a:buNone/>
              <a:defRPr sz="44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lose-up of tea leaves"/>
          <p:cNvSpPr/>
          <p:nvPr>
            <p:ph type="pic" idx="21"/>
          </p:nvPr>
        </p:nvSpPr>
        <p:spPr>
          <a:xfrm>
            <a:off x="0" y="-4064000"/>
            <a:ext cx="24384000" cy="180280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lose-up of silver needle tea leaves on a white plate"/>
          <p:cNvSpPr/>
          <p:nvPr>
            <p:ph type="pic" sz="half" idx="21"/>
          </p:nvPr>
        </p:nvSpPr>
        <p:spPr>
          <a:xfrm>
            <a:off x="784225" y="-1331384"/>
            <a:ext cx="9017000" cy="1202266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Close-up of a brown tea set with one cup filled with tea"/>
          <p:cNvSpPr/>
          <p:nvPr>
            <p:ph type="pic" sz="half" idx="22"/>
          </p:nvPr>
        </p:nvSpPr>
        <p:spPr>
          <a:xfrm>
            <a:off x="9952677" y="755650"/>
            <a:ext cx="14051536" cy="887643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1549400" y="10033000"/>
            <a:ext cx="21285200" cy="1663700"/>
          </a:xfrm>
          <a:prstGeom prst="rect">
            <a:avLst/>
          </a:prstGeom>
          <a:effectLst/>
        </p:spPr>
        <p:txBody>
          <a:bodyPr anchor="b"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1549400" y="11684000"/>
            <a:ext cx="21285200" cy="1244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66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7D0B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lose-up of silver needle tea leaves on a white plate"/>
          <p:cNvSpPr/>
          <p:nvPr>
            <p:ph type="pic" sz="half" idx="21"/>
          </p:nvPr>
        </p:nvSpPr>
        <p:spPr>
          <a:xfrm>
            <a:off x="14230563" y="1443103"/>
            <a:ext cx="8136471" cy="1084862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549400" y="2120900"/>
            <a:ext cx="10972800" cy="51308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1549400" y="7239000"/>
            <a:ext cx="10972800" cy="4406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4400"/>
            </a:lvl1pPr>
            <a:lvl2pPr marL="0" indent="0" algn="ctr">
              <a:spcBef>
                <a:spcPts val="0"/>
              </a:spcBef>
              <a:buSzTx/>
              <a:buNone/>
              <a:defRPr i="1" sz="4400"/>
            </a:lvl2pPr>
            <a:lvl3pPr marL="0" indent="0" algn="ctr">
              <a:spcBef>
                <a:spcPts val="0"/>
              </a:spcBef>
              <a:buSzTx/>
              <a:buNone/>
              <a:defRPr i="1" sz="4400"/>
            </a:lvl3pPr>
            <a:lvl4pPr marL="0" indent="0" algn="ctr">
              <a:spcBef>
                <a:spcPts val="0"/>
              </a:spcBef>
              <a:buSzTx/>
              <a:buNone/>
              <a:defRPr i="1" sz="4400"/>
            </a:lvl4pPr>
            <a:lvl5pPr marL="0" indent="0" algn="ctr">
              <a:spcBef>
                <a:spcPts val="0"/>
              </a:spcBef>
              <a:buSzTx/>
              <a:buNone/>
              <a:defRPr i="1"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xfrm>
            <a:off x="1549400" y="76200"/>
            <a:ext cx="21285200" cy="28575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1549400" y="76200"/>
            <a:ext cx="21285200" cy="28575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1549400" y="3810000"/>
            <a:ext cx="21285200" cy="87503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Close-up of silver needle tea leaves on a white plate"/>
          <p:cNvSpPr/>
          <p:nvPr>
            <p:ph type="pic" sz="half" idx="21"/>
          </p:nvPr>
        </p:nvSpPr>
        <p:spPr>
          <a:xfrm>
            <a:off x="13993812" y="1918723"/>
            <a:ext cx="8486777" cy="113157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1549400" y="76200"/>
            <a:ext cx="21285200" cy="28575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half" idx="1"/>
          </p:nvPr>
        </p:nvSpPr>
        <p:spPr>
          <a:xfrm>
            <a:off x="1524000" y="3898900"/>
            <a:ext cx="10172700" cy="8750300"/>
          </a:xfrm>
          <a:prstGeom prst="rect">
            <a:avLst/>
          </a:prstGeom>
        </p:spPr>
        <p:txBody>
          <a:bodyPr/>
          <a:lstStyle>
            <a:lvl1pPr marL="520700" indent="-520700">
              <a:spcBef>
                <a:spcPts val="5100"/>
              </a:spcBef>
              <a:buBlip>
                <a:blip r:embed="rId3"/>
              </a:buBlip>
              <a:defRPr sz="4400"/>
            </a:lvl1pPr>
            <a:lvl2pPr marL="1041400" indent="-520700">
              <a:spcBef>
                <a:spcPts val="5100"/>
              </a:spcBef>
              <a:buBlip>
                <a:blip r:embed="rId3"/>
              </a:buBlip>
              <a:defRPr sz="4400"/>
            </a:lvl2pPr>
            <a:lvl3pPr marL="1562100" indent="-520700">
              <a:spcBef>
                <a:spcPts val="5100"/>
              </a:spcBef>
              <a:buBlip>
                <a:blip r:embed="rId3"/>
              </a:buBlip>
              <a:defRPr sz="4400"/>
            </a:lvl3pPr>
            <a:lvl4pPr marL="2082800" indent="-520700">
              <a:spcBef>
                <a:spcPts val="5100"/>
              </a:spcBef>
              <a:buBlip>
                <a:blip r:embed="rId3"/>
              </a:buBlip>
              <a:defRPr sz="4400"/>
            </a:lvl4pPr>
            <a:lvl5pPr marL="2603500" indent="-520700">
              <a:spcBef>
                <a:spcPts val="5100"/>
              </a:spcBef>
              <a:buBlip>
                <a:blip r:embed="rId3"/>
              </a:buBlip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embossed_background_hd.jpeg" descr="embossed_background_hd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000" y="1054100"/>
            <a:ext cx="22352000" cy="11595100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Close-up of tea leaves"/>
          <p:cNvSpPr/>
          <p:nvPr>
            <p:ph type="pic" sz="half" idx="21"/>
          </p:nvPr>
        </p:nvSpPr>
        <p:spPr>
          <a:xfrm>
            <a:off x="12814300" y="5003800"/>
            <a:ext cx="10185400" cy="753046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Close-up of crushed dry tea leaves in a brown bowl"/>
          <p:cNvSpPr/>
          <p:nvPr>
            <p:ph type="pic" sz="half" idx="22"/>
          </p:nvPr>
        </p:nvSpPr>
        <p:spPr>
          <a:xfrm>
            <a:off x="12812117" y="57542"/>
            <a:ext cx="10202334" cy="679873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Close-up of three tea bulbs on white canvas"/>
          <p:cNvSpPr/>
          <p:nvPr>
            <p:ph type="pic" idx="23"/>
          </p:nvPr>
        </p:nvSpPr>
        <p:spPr>
          <a:xfrm>
            <a:off x="1383287" y="-835415"/>
            <a:ext cx="11181647" cy="1547641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549400" y="5257800"/>
            <a:ext cx="21285200" cy="32004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" dist="12700" dir="5400000">
              <a:srgbClr val="FFFFFF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549400" y="1155700"/>
            <a:ext cx="21285200" cy="11391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500" y="12649200"/>
            <a:ext cx="419100" cy="5080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" dist="12700" dir="5400000">
              <a:srgbClr val="FFFFFF">
                <a:alpha val="20000"/>
              </a:srgbClr>
            </a:outerShdw>
          </a:effec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00000"/>
              </a:lnSpc>
              <a:defRPr sz="24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1pPr>
      <a:lvl2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2pPr>
      <a:lvl3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3pPr>
      <a:lvl4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4pPr>
      <a:lvl5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5pPr>
      <a:lvl6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6pPr>
      <a:lvl7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7pPr>
      <a:lvl8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8pPr>
      <a:lvl9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4F5C3F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9pPr>
    </p:titleStyle>
    <p:bodyStyle>
      <a:lvl1pPr marL="609600" marR="0" indent="-609600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1pPr>
      <a:lvl2pPr marL="1219200" marR="0" indent="-609600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2pPr>
      <a:lvl3pPr marL="1828800" marR="0" indent="-609600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3pPr>
      <a:lvl4pPr marL="2438400" marR="0" indent="-609600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4pPr>
      <a:lvl5pPr marL="3048000" marR="0" indent="-609600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5pPr>
      <a:lvl6pPr marL="3657600" marR="0" indent="-609600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6pPr>
      <a:lvl7pPr marL="4267200" marR="0" indent="-609600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7pPr>
      <a:lvl8pPr marL="4876800" marR="0" indent="-609600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8pPr>
      <a:lvl9pPr marL="5486400" marR="0" indent="-609600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ADO.NET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eg"/><Relationship Id="rId3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Double-click to edi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330200">
              <a:defRPr spc="200" sz="4000">
                <a:effectLst>
                  <a:outerShdw sx="100000" sy="100000" kx="0" ky="0" algn="b" rotWithShape="0" blurRad="10160" dist="5080" dir="16200000">
                    <a:srgbClr val="3A3A3A">
                      <a:alpha val="35000"/>
                    </a:srgbClr>
                  </a:outerShdw>
                </a:effectLst>
              </a:defRPr>
            </a:pPr>
          </a:p>
        </p:txBody>
      </p:sp>
      <p:pic>
        <p:nvPicPr>
          <p:cNvPr id="1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9400" y="4292600"/>
            <a:ext cx="8690453" cy="3098546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Revature Project 1: Web-API…"/>
          <p:cNvSpPr txBox="1"/>
          <p:nvPr>
            <p:ph type="subTitle" sz="half" idx="1"/>
          </p:nvPr>
        </p:nvSpPr>
        <p:spPr>
          <a:xfrm>
            <a:off x="1549400" y="8309956"/>
            <a:ext cx="21285200" cy="3498655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</a:defRPr>
            </a:pPr>
            <a:r>
              <a:t>Revature Project 1: Web-API</a:t>
            </a:r>
          </a:p>
          <a:p>
            <a:pPr>
              <a:defRPr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</a:defRPr>
            </a:pPr>
            <a:r>
              <a:t>(Model &amp; Controller)</a:t>
            </a:r>
          </a:p>
          <a:p>
            <a:pPr>
              <a:defRPr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</a:defRPr>
            </a:pPr>
            <a:r>
              <a:t>by</a:t>
            </a:r>
          </a:p>
          <a:p>
            <a:pPr>
              <a:defRPr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</a:defRPr>
            </a:pPr>
            <a:r>
              <a:t>Cody Scholberg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chop-house-delivery.jpg" descr="chop-house-delivery.jp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722644" y="2550667"/>
            <a:ext cx="34140401" cy="11256266"/>
          </a:xfrm>
          <a:prstGeom prst="rect">
            <a:avLst/>
          </a:prstGeom>
          <a:effectLst>
            <a:outerShdw sx="100000" sy="100000" kx="0" ky="0" algn="b" rotWithShape="0" blurRad="38100" dist="25400" dir="0">
              <a:srgbClr val="000000">
                <a:alpha val="70000"/>
              </a:srgbClr>
            </a:outerShdw>
          </a:effectLst>
        </p:spPr>
      </p:pic>
      <p:sp>
        <p:nvSpPr>
          <p:cNvPr id="126" name="introduction"/>
          <p:cNvSpPr txBox="1"/>
          <p:nvPr>
            <p:ph type="title"/>
          </p:nvPr>
        </p:nvSpPr>
        <p:spPr>
          <a:xfrm>
            <a:off x="1549400" y="69850"/>
            <a:ext cx="21285200" cy="2857500"/>
          </a:xfrm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27" name="I got a job the second week of Revature as a server at THE CHOP HOUSE, and, because I need to learn their menu thoroughly, I decided to &quot;do two things at once&quot; by making a restaurant API to order their menu items."/>
          <p:cNvSpPr txBox="1"/>
          <p:nvPr>
            <p:ph type="body" sz="half" idx="1"/>
          </p:nvPr>
        </p:nvSpPr>
        <p:spPr>
          <a:xfrm>
            <a:off x="418869" y="2819314"/>
            <a:ext cx="8384138" cy="930825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SzTx/>
              <a:buNone/>
              <a:defRPr>
                <a:ln w="12700">
                  <a:solidFill>
                    <a:schemeClr val="accent3">
                      <a:hueOff val="288578"/>
                      <a:satOff val="30944"/>
                      <a:lumOff val="14509"/>
                    </a:schemeClr>
                  </a:solidFill>
                </a:ln>
                <a:solidFill>
                  <a:schemeClr val="accent5"/>
                </a:solidFill>
              </a:defRPr>
            </a:lvl1pPr>
          </a:lstStyle>
          <a:p>
            <a:pPr/>
            <a:r>
              <a:t>I got a job the second week of Revature as a server at THE CHOP HOUSE, and, because I need to learn their menu thoroughly, I decided to "do two things at once" by making a restaurant API to order their menu items.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he Menu"/>
          <p:cNvSpPr txBox="1"/>
          <p:nvPr>
            <p:ph type="title"/>
          </p:nvPr>
        </p:nvSpPr>
        <p:spPr>
          <a:xfrm>
            <a:off x="2991699" y="5488321"/>
            <a:ext cx="7675582" cy="2739358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r>
              <a:t>The Menu</a:t>
            </a:r>
          </a:p>
        </p:txBody>
      </p:sp>
      <p:pic>
        <p:nvPicPr>
          <p:cNvPr id="13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84980" y="38100"/>
            <a:ext cx="8807321" cy="13639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</a:t>
            </a:r>
          </a:p>
        </p:txBody>
      </p:sp>
      <p:sp>
        <p:nvSpPr>
          <p:cNvPr id="133" name="-Visual Studio for Mac…"/>
          <p:cNvSpPr txBox="1"/>
          <p:nvPr>
            <p:ph type="body" sz="half" idx="1"/>
          </p:nvPr>
        </p:nvSpPr>
        <p:spPr>
          <a:xfrm>
            <a:off x="5593323" y="3803650"/>
            <a:ext cx="14015477" cy="8750300"/>
          </a:xfrm>
          <a:prstGeom prst="rect">
            <a:avLst/>
          </a:prstGeom>
        </p:spPr>
        <p:txBody>
          <a:bodyPr numCol="2" spcCol="700773"/>
          <a:lstStyle/>
          <a:p>
            <a:pPr marL="0" indent="0">
              <a:lnSpc>
                <a:spcPct val="100000"/>
              </a:lnSpc>
              <a:buSzTx/>
              <a:buNone/>
              <a:defRPr>
                <a:ln w="12700">
                  <a:solidFill>
                    <a:schemeClr val="accent3">
                      <a:hueOff val="288578"/>
                      <a:satOff val="30944"/>
                      <a:lumOff val="14509"/>
                    </a:schemeClr>
                  </a:solidFill>
                </a:ln>
                <a:solidFill>
                  <a:schemeClr val="accent5"/>
                </a:solidFill>
              </a:defRPr>
            </a:pPr>
            <a:br/>
            <a:r>
              <a:t>-Visual Studio for Mac</a:t>
            </a:r>
          </a:p>
          <a:p>
            <a:pPr marL="0" indent="0">
              <a:lnSpc>
                <a:spcPct val="100000"/>
              </a:lnSpc>
              <a:buSzTx/>
              <a:buNone/>
              <a:defRPr>
                <a:ln w="12700">
                  <a:solidFill>
                    <a:schemeClr val="accent3">
                      <a:hueOff val="288578"/>
                      <a:satOff val="30944"/>
                      <a:lumOff val="14509"/>
                    </a:schemeClr>
                  </a:solidFill>
                </a:ln>
                <a:solidFill>
                  <a:schemeClr val="accent5"/>
                </a:solidFill>
              </a:defRPr>
            </a:pPr>
            <a:r>
              <a:t>- C#</a:t>
            </a:r>
          </a:p>
          <a:p>
            <a:pPr marL="0" indent="0">
              <a:lnSpc>
                <a:spcPct val="100000"/>
              </a:lnSpc>
              <a:buSzTx/>
              <a:buNone/>
              <a:defRPr>
                <a:ln w="12700">
                  <a:solidFill>
                    <a:schemeClr val="accent3">
                      <a:hueOff val="288578"/>
                      <a:satOff val="30944"/>
                      <a:lumOff val="14509"/>
                    </a:schemeClr>
                  </a:solidFill>
                </a:ln>
                <a:solidFill>
                  <a:schemeClr val="accent5"/>
                </a:solidFill>
              </a:defRPr>
            </a:pPr>
            <a:r>
              <a:t>- .NET Core 5.0</a:t>
            </a:r>
          </a:p>
          <a:p>
            <a:pPr marL="0" indent="0">
              <a:lnSpc>
                <a:spcPct val="100000"/>
              </a:lnSpc>
              <a:buSzTx/>
              <a:buNone/>
              <a:defRPr>
                <a:ln w="12700">
                  <a:solidFill>
                    <a:schemeClr val="accent3">
                      <a:hueOff val="288578"/>
                      <a:satOff val="30944"/>
                      <a:lumOff val="14509"/>
                    </a:schemeClr>
                  </a:solidFill>
                </a:ln>
                <a:solidFill>
                  <a:schemeClr val="accent5"/>
                </a:solidFill>
              </a:defRPr>
            </a:pPr>
            <a:r>
              <a:t>-</a:t>
            </a:r>
            <a:r>
              <a:rPr u="sng">
                <a:hlinkClick r:id="rId2" invalidUrl="" action="" tgtFrame="" tooltip="" history="1" highlightClick="0" endSnd="0"/>
              </a:rPr>
              <a:t>ADO.NET</a:t>
            </a:r>
          </a:p>
          <a:p>
            <a:pPr marL="0" indent="0">
              <a:lnSpc>
                <a:spcPct val="100000"/>
              </a:lnSpc>
              <a:buSzTx/>
              <a:buNone/>
              <a:defRPr>
                <a:ln w="12700">
                  <a:solidFill>
                    <a:schemeClr val="accent3">
                      <a:hueOff val="288578"/>
                      <a:satOff val="30944"/>
                      <a:lumOff val="14509"/>
                    </a:schemeClr>
                  </a:solidFill>
                </a:ln>
                <a:solidFill>
                  <a:schemeClr val="accent5"/>
                </a:solidFill>
              </a:defRPr>
            </a:pPr>
            <a:r>
              <a:t>-Swagger</a:t>
            </a:r>
          </a:p>
          <a:p>
            <a:pPr marL="0" indent="0">
              <a:lnSpc>
                <a:spcPct val="100000"/>
              </a:lnSpc>
              <a:buSzTx/>
              <a:buNone/>
              <a:defRPr>
                <a:ln w="12700">
                  <a:solidFill>
                    <a:schemeClr val="accent3">
                      <a:hueOff val="288578"/>
                      <a:satOff val="30944"/>
                      <a:lumOff val="14509"/>
                    </a:schemeClr>
                  </a:solidFill>
                </a:ln>
                <a:solidFill>
                  <a:schemeClr val="accent5"/>
                </a:solidFill>
              </a:defRPr>
            </a:pPr>
            <a:r>
              <a:t>-Serilog</a:t>
            </a:r>
          </a:p>
          <a:p>
            <a:pPr marL="0" indent="0">
              <a:lnSpc>
                <a:spcPct val="100000"/>
              </a:lnSpc>
              <a:buSzTx/>
              <a:buNone/>
              <a:defRPr>
                <a:ln w="12700">
                  <a:solidFill>
                    <a:schemeClr val="accent3">
                      <a:hueOff val="288578"/>
                      <a:satOff val="30944"/>
                      <a:lumOff val="14509"/>
                    </a:schemeClr>
                  </a:solidFill>
                </a:ln>
                <a:solidFill>
                  <a:schemeClr val="accent5"/>
                </a:solidFill>
              </a:defRPr>
            </a:pPr>
            <a:r>
              <a:t>-SQL Server</a:t>
            </a:r>
          </a:p>
          <a:p>
            <a:pPr marL="0" indent="0">
              <a:lnSpc>
                <a:spcPct val="100000"/>
              </a:lnSpc>
              <a:buSzTx/>
              <a:buNone/>
              <a:defRPr>
                <a:ln w="12700">
                  <a:solidFill>
                    <a:schemeClr val="accent3">
                      <a:hueOff val="288578"/>
                      <a:satOff val="30944"/>
                      <a:lumOff val="14509"/>
                    </a:schemeClr>
                  </a:solidFill>
                </a:ln>
                <a:solidFill>
                  <a:schemeClr val="accent5"/>
                </a:solidFill>
              </a:defRPr>
            </a:pPr>
            <a:r>
              <a:t>-Azure Data Studio</a:t>
            </a:r>
          </a:p>
          <a:p>
            <a:pPr marL="0" indent="0">
              <a:lnSpc>
                <a:spcPct val="100000"/>
              </a:lnSpc>
              <a:buSzTx/>
              <a:buNone/>
              <a:defRPr>
                <a:ln w="12700">
                  <a:solidFill>
                    <a:schemeClr val="accent3">
                      <a:hueOff val="288578"/>
                      <a:satOff val="30944"/>
                      <a:lumOff val="14509"/>
                    </a:schemeClr>
                  </a:solidFill>
                </a:ln>
                <a:solidFill>
                  <a:schemeClr val="accent5"/>
                </a:solidFill>
              </a:defRPr>
            </a:pPr>
            <a:r>
              <a:t>-Docker (for SQL Server)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chop-house-steakhouse-restaurant.jpg" descr="chop-house-steakhouse-restauran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entity relationship diagram"/>
          <p:cNvSpPr txBox="1"/>
          <p:nvPr>
            <p:ph type="title"/>
          </p:nvPr>
        </p:nvSpPr>
        <p:spPr>
          <a:xfrm>
            <a:off x="1104900" y="372792"/>
            <a:ext cx="7040880" cy="2251616"/>
          </a:xfrm>
          <a:prstGeom prst="rect">
            <a:avLst/>
          </a:prstGeom>
        </p:spPr>
        <p:txBody>
          <a:bodyPr/>
          <a:lstStyle>
            <a:lvl1pPr defTabSz="429259">
              <a:defRPr spc="260" sz="5200">
                <a:effectLst>
                  <a:outerShdw sx="100000" sy="100000" kx="0" ky="0" algn="b" rotWithShape="0" blurRad="13208" dist="13208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entity relationship diagram</a:t>
            </a:r>
          </a:p>
        </p:txBody>
      </p:sp>
      <p:pic>
        <p:nvPicPr>
          <p:cNvPr id="137" name="image.png" descr="image.png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279545" y="576446"/>
            <a:ext cx="5063754" cy="12842508"/>
          </a:xfrm>
          <a:prstGeom prst="rect">
            <a:avLst/>
          </a:prstGeom>
          <a:effectLst>
            <a:outerShdw sx="100000" sy="100000" kx="0" ky="0" algn="b" rotWithShape="0" blurRad="190500" dist="444500" dir="5400000">
              <a:srgbClr val="000000"/>
            </a:outerShdw>
          </a:effectLst>
        </p:spPr>
      </p:pic>
      <p:sp>
        <p:nvSpPr>
          <p:cNvPr id="138" name="This database is schema is in third normal form.…"/>
          <p:cNvSpPr txBox="1"/>
          <p:nvPr/>
        </p:nvSpPr>
        <p:spPr>
          <a:xfrm>
            <a:off x="10516603" y="368943"/>
            <a:ext cx="8658527" cy="4990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defRPr cap="all" spc="180" sz="3600"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pPr>
            <a:r>
              <a:t>This database is schema is in third normal form.</a:t>
            </a:r>
          </a:p>
          <a:p>
            <a:pPr>
              <a:lnSpc>
                <a:spcPct val="90000"/>
              </a:lnSpc>
              <a:defRPr cap="all" spc="180" sz="3600"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pPr>
          </a:p>
          <a:p>
            <a:pPr>
              <a:lnSpc>
                <a:spcPct val="90000"/>
              </a:lnSpc>
              <a:defRPr cap="all" spc="180" sz="3600"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pPr>
            <a:r>
              <a:t>i had to create an order_items table in between the orders and items tables to handle the many-to-many relationship that orders and items have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And Now,…"/>
          <p:cNvSpPr txBox="1"/>
          <p:nvPr>
            <p:ph type="title"/>
          </p:nvPr>
        </p:nvSpPr>
        <p:spPr>
          <a:xfrm>
            <a:off x="1549400" y="5429250"/>
            <a:ext cx="21285200" cy="2857500"/>
          </a:xfrm>
          <a:prstGeom prst="rect">
            <a:avLst/>
          </a:prstGeom>
        </p:spPr>
        <p:txBody>
          <a:bodyPr/>
          <a:lstStyle/>
          <a:p>
            <a:pPr/>
            <a:r>
              <a:t>And Now,</a:t>
            </a:r>
          </a:p>
          <a:p>
            <a:pPr/>
            <a:r>
              <a:t>The demonstration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Kyoto">
  <a:themeElements>
    <a:clrScheme name="Kyoto">
      <a:dk1>
        <a:srgbClr val="4F5C3F"/>
      </a:dk1>
      <a:lt1>
        <a:srgbClr val="3A1D5C"/>
      </a:lt1>
      <a:dk2>
        <a:srgbClr val="585752"/>
      </a:dk2>
      <a:lt2>
        <a:srgbClr val="D0CDBF"/>
      </a:lt2>
      <a:accent1>
        <a:srgbClr val="56758A"/>
      </a:accent1>
      <a:accent2>
        <a:srgbClr val="828852"/>
      </a:accent2>
      <a:accent3>
        <a:srgbClr val="D5B682"/>
      </a:accent3>
      <a:accent4>
        <a:srgbClr val="BB5809"/>
      </a:accent4>
      <a:accent5>
        <a:srgbClr val="AB1701"/>
      </a:accent5>
      <a:accent6>
        <a:srgbClr val="792255"/>
      </a:accent6>
      <a:hlink>
        <a:srgbClr val="0000FF"/>
      </a:hlink>
      <a:folHlink>
        <a:srgbClr val="FF00FF"/>
      </a:folHlink>
    </a:clrScheme>
    <a:fontScheme name="Kyoto">
      <a:majorFont>
        <a:latin typeface="Georgia"/>
        <a:ea typeface="Georgia"/>
        <a:cs typeface="Georgia"/>
      </a:majorFont>
      <a:minorFont>
        <a:latin typeface="Georgia"/>
        <a:ea typeface="Georgia"/>
        <a:cs typeface="Georgia"/>
      </a:minorFont>
    </a:fontScheme>
    <a:fmtScheme name="Kyo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3">
              <a:satOff val="-11003"/>
              <a:lumOff val="-15119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4F5C3F"/>
            </a:solidFill>
            <a:effectLst>
              <a:outerShdw sx="100000" sy="100000" kx="0" ky="0" algn="b" rotWithShape="0" blurRad="25400" dist="12700" dir="0">
                <a:srgbClr val="FFFFFF">
                  <a:alpha val="45000"/>
                </a:srgbClr>
              </a:outerShdw>
            </a:effectLst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Kyoto">
  <a:themeElements>
    <a:clrScheme name="Kyoto">
      <a:dk1>
        <a:srgbClr val="000000"/>
      </a:dk1>
      <a:lt1>
        <a:srgbClr val="FFFFFF"/>
      </a:lt1>
      <a:dk2>
        <a:srgbClr val="585752"/>
      </a:dk2>
      <a:lt2>
        <a:srgbClr val="D0CDBF"/>
      </a:lt2>
      <a:accent1>
        <a:srgbClr val="56758A"/>
      </a:accent1>
      <a:accent2>
        <a:srgbClr val="828852"/>
      </a:accent2>
      <a:accent3>
        <a:srgbClr val="D5B682"/>
      </a:accent3>
      <a:accent4>
        <a:srgbClr val="BB5809"/>
      </a:accent4>
      <a:accent5>
        <a:srgbClr val="AB1701"/>
      </a:accent5>
      <a:accent6>
        <a:srgbClr val="792255"/>
      </a:accent6>
      <a:hlink>
        <a:srgbClr val="0000FF"/>
      </a:hlink>
      <a:folHlink>
        <a:srgbClr val="FF00FF"/>
      </a:folHlink>
    </a:clrScheme>
    <a:fontScheme name="Kyoto">
      <a:majorFont>
        <a:latin typeface="Georgia"/>
        <a:ea typeface="Georgia"/>
        <a:cs typeface="Georgia"/>
      </a:majorFont>
      <a:minorFont>
        <a:latin typeface="Georgia"/>
        <a:ea typeface="Georgia"/>
        <a:cs typeface="Georgia"/>
      </a:minorFont>
    </a:fontScheme>
    <a:fmtScheme name="Kyo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3">
              <a:satOff val="-11003"/>
              <a:lumOff val="-15119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4F5C3F"/>
            </a:solidFill>
            <a:effectLst>
              <a:outerShdw sx="100000" sy="100000" kx="0" ky="0" algn="b" rotWithShape="0" blurRad="25400" dist="12700" dir="0">
                <a:srgbClr val="FFFFFF">
                  <a:alpha val="45000"/>
                </a:srgbClr>
              </a:outerShdw>
            </a:effectLst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